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94660"/>
  </p:normalViewPr>
  <p:slideViewPr>
    <p:cSldViewPr snapToGrid="0">
      <p:cViewPr>
        <p:scale>
          <a:sx n="55" d="100"/>
          <a:sy n="55" d="100"/>
        </p:scale>
        <p:origin x="151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3A350D-17EB-4D89-A01A-620BDF2415F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5AA48E-E837-4962-87EE-54C626AF5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Clinical laboratories </a:t>
          </a:r>
        </a:p>
      </dgm:t>
    </dgm:pt>
    <dgm:pt modelId="{F01B8A66-0E61-4F83-B0EE-A5DB7E2C1FC9}" type="parTrans" cxnId="{F129C5B6-7EAF-4633-B37B-15402CBE884E}">
      <dgm:prSet/>
      <dgm:spPr/>
      <dgm:t>
        <a:bodyPr/>
        <a:lstStyle/>
        <a:p>
          <a:endParaRPr lang="en-US"/>
        </a:p>
      </dgm:t>
    </dgm:pt>
    <dgm:pt modelId="{65A792F0-9F78-43EB-A25E-36BE5EC1C58D}" type="sibTrans" cxnId="{F129C5B6-7EAF-4633-B37B-15402CBE884E}">
      <dgm:prSet/>
      <dgm:spPr/>
      <dgm:t>
        <a:bodyPr/>
        <a:lstStyle/>
        <a:p>
          <a:endParaRPr lang="en-US"/>
        </a:p>
      </dgm:t>
    </dgm:pt>
    <dgm:pt modelId="{9426FC4B-4610-47FB-AF39-4BAAFCA5E4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 of 17,092 images</a:t>
          </a:r>
        </a:p>
      </dgm:t>
    </dgm:pt>
    <dgm:pt modelId="{8D3B7954-CDF6-4F45-A067-FFDD4970A766}" type="parTrans" cxnId="{7BBBD5FE-9D2C-49B8-9378-AE398607B047}">
      <dgm:prSet/>
      <dgm:spPr/>
      <dgm:t>
        <a:bodyPr/>
        <a:lstStyle/>
        <a:p>
          <a:endParaRPr lang="en-US"/>
        </a:p>
      </dgm:t>
    </dgm:pt>
    <dgm:pt modelId="{FB71765E-0266-466C-B177-94C59FB29EC9}" type="sibTrans" cxnId="{7BBBD5FE-9D2C-49B8-9378-AE398607B047}">
      <dgm:prSet/>
      <dgm:spPr/>
      <dgm:t>
        <a:bodyPr/>
        <a:lstStyle/>
        <a:p>
          <a:endParaRPr lang="en-US"/>
        </a:p>
      </dgm:t>
    </dgm:pt>
    <dgm:pt modelId="{A78884E4-742D-418B-9D91-4EF7DF493FA5}" type="pres">
      <dgm:prSet presAssocID="{1A3A350D-17EB-4D89-A01A-620BDF2415F2}" presName="root" presStyleCnt="0">
        <dgm:presLayoutVars>
          <dgm:dir/>
          <dgm:resizeHandles val="exact"/>
        </dgm:presLayoutVars>
      </dgm:prSet>
      <dgm:spPr/>
    </dgm:pt>
    <dgm:pt modelId="{5C0CE7BE-E97C-431F-A0F3-CBB30ACC0560}" type="pres">
      <dgm:prSet presAssocID="{555AA48E-E837-4962-87EE-54C626AF5875}" presName="compNode" presStyleCnt="0"/>
      <dgm:spPr/>
    </dgm:pt>
    <dgm:pt modelId="{11865A15-88A6-4F53-B1A8-FC6E926DCEFE}" type="pres">
      <dgm:prSet presAssocID="{555AA48E-E837-4962-87EE-54C626AF5875}" presName="bgRect" presStyleLbl="bgShp" presStyleIdx="0" presStyleCnt="2"/>
      <dgm:spPr/>
    </dgm:pt>
    <dgm:pt modelId="{2FC52EC9-4D84-49A3-AE9B-6866B70136E3}" type="pres">
      <dgm:prSet presAssocID="{555AA48E-E837-4962-87EE-54C626AF587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4E96550-013F-47AD-B74C-3EB9D0BBFB2B}" type="pres">
      <dgm:prSet presAssocID="{555AA48E-E837-4962-87EE-54C626AF5875}" presName="spaceRect" presStyleCnt="0"/>
      <dgm:spPr/>
    </dgm:pt>
    <dgm:pt modelId="{A0476C98-6700-4B25-893E-6E42A282A4E8}" type="pres">
      <dgm:prSet presAssocID="{555AA48E-E837-4962-87EE-54C626AF5875}" presName="parTx" presStyleLbl="revTx" presStyleIdx="0" presStyleCnt="2">
        <dgm:presLayoutVars>
          <dgm:chMax val="0"/>
          <dgm:chPref val="0"/>
        </dgm:presLayoutVars>
      </dgm:prSet>
      <dgm:spPr/>
    </dgm:pt>
    <dgm:pt modelId="{0D9780EC-A484-45AA-B538-BB4330603E68}" type="pres">
      <dgm:prSet presAssocID="{65A792F0-9F78-43EB-A25E-36BE5EC1C58D}" presName="sibTrans" presStyleCnt="0"/>
      <dgm:spPr/>
    </dgm:pt>
    <dgm:pt modelId="{C901AC6D-1715-45C2-9174-13A02FB7F988}" type="pres">
      <dgm:prSet presAssocID="{9426FC4B-4610-47FB-AF39-4BAAFCA5E45D}" presName="compNode" presStyleCnt="0"/>
      <dgm:spPr/>
    </dgm:pt>
    <dgm:pt modelId="{BDBC9F79-3171-4CCB-8949-AAA25AE459F5}" type="pres">
      <dgm:prSet presAssocID="{9426FC4B-4610-47FB-AF39-4BAAFCA5E45D}" presName="bgRect" presStyleLbl="bgShp" presStyleIdx="1" presStyleCnt="2"/>
      <dgm:spPr/>
    </dgm:pt>
    <dgm:pt modelId="{CEF1E377-49B1-4013-8A01-8D6471D5F79F}" type="pres">
      <dgm:prSet presAssocID="{9426FC4B-4610-47FB-AF39-4BAAFCA5E4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EC44C8D-3FE7-46A7-BA1F-1C93BFC72985}" type="pres">
      <dgm:prSet presAssocID="{9426FC4B-4610-47FB-AF39-4BAAFCA5E45D}" presName="spaceRect" presStyleCnt="0"/>
      <dgm:spPr/>
    </dgm:pt>
    <dgm:pt modelId="{4C1B2E97-5FD0-4750-8724-0CE7CB9BAAF0}" type="pres">
      <dgm:prSet presAssocID="{9426FC4B-4610-47FB-AF39-4BAAFCA5E4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E16456C-894B-43B4-89E8-0F650559CA3F}" type="presOf" srcId="{555AA48E-E837-4962-87EE-54C626AF5875}" destId="{A0476C98-6700-4B25-893E-6E42A282A4E8}" srcOrd="0" destOrd="0" presId="urn:microsoft.com/office/officeart/2018/2/layout/IconVerticalSolidList"/>
    <dgm:cxn modelId="{10FE784C-D8C5-4E10-8A77-92C1F1A0B699}" type="presOf" srcId="{1A3A350D-17EB-4D89-A01A-620BDF2415F2}" destId="{A78884E4-742D-418B-9D91-4EF7DF493FA5}" srcOrd="0" destOrd="0" presId="urn:microsoft.com/office/officeart/2018/2/layout/IconVerticalSolidList"/>
    <dgm:cxn modelId="{64EE5654-AE94-49C0-A7B2-B0878DC5F990}" type="presOf" srcId="{9426FC4B-4610-47FB-AF39-4BAAFCA5E45D}" destId="{4C1B2E97-5FD0-4750-8724-0CE7CB9BAAF0}" srcOrd="0" destOrd="0" presId="urn:microsoft.com/office/officeart/2018/2/layout/IconVerticalSolidList"/>
    <dgm:cxn modelId="{F129C5B6-7EAF-4633-B37B-15402CBE884E}" srcId="{1A3A350D-17EB-4D89-A01A-620BDF2415F2}" destId="{555AA48E-E837-4962-87EE-54C626AF5875}" srcOrd="0" destOrd="0" parTransId="{F01B8A66-0E61-4F83-B0EE-A5DB7E2C1FC9}" sibTransId="{65A792F0-9F78-43EB-A25E-36BE5EC1C58D}"/>
    <dgm:cxn modelId="{7BBBD5FE-9D2C-49B8-9378-AE398607B047}" srcId="{1A3A350D-17EB-4D89-A01A-620BDF2415F2}" destId="{9426FC4B-4610-47FB-AF39-4BAAFCA5E45D}" srcOrd="1" destOrd="0" parTransId="{8D3B7954-CDF6-4F45-A067-FFDD4970A766}" sibTransId="{FB71765E-0266-466C-B177-94C59FB29EC9}"/>
    <dgm:cxn modelId="{D2B57EA3-2B08-4779-AA1C-5C3D97CE14C6}" type="presParOf" srcId="{A78884E4-742D-418B-9D91-4EF7DF493FA5}" destId="{5C0CE7BE-E97C-431F-A0F3-CBB30ACC0560}" srcOrd="0" destOrd="0" presId="urn:microsoft.com/office/officeart/2018/2/layout/IconVerticalSolidList"/>
    <dgm:cxn modelId="{5894115C-77EE-40F9-AB3C-646C7996A65E}" type="presParOf" srcId="{5C0CE7BE-E97C-431F-A0F3-CBB30ACC0560}" destId="{11865A15-88A6-4F53-B1A8-FC6E926DCEFE}" srcOrd="0" destOrd="0" presId="urn:microsoft.com/office/officeart/2018/2/layout/IconVerticalSolidList"/>
    <dgm:cxn modelId="{545A1010-B0DE-4159-A20C-245E09C228E1}" type="presParOf" srcId="{5C0CE7BE-E97C-431F-A0F3-CBB30ACC0560}" destId="{2FC52EC9-4D84-49A3-AE9B-6866B70136E3}" srcOrd="1" destOrd="0" presId="urn:microsoft.com/office/officeart/2018/2/layout/IconVerticalSolidList"/>
    <dgm:cxn modelId="{043F9A44-56BF-4D36-88AF-AC9730D782AE}" type="presParOf" srcId="{5C0CE7BE-E97C-431F-A0F3-CBB30ACC0560}" destId="{D4E96550-013F-47AD-B74C-3EB9D0BBFB2B}" srcOrd="2" destOrd="0" presId="urn:microsoft.com/office/officeart/2018/2/layout/IconVerticalSolidList"/>
    <dgm:cxn modelId="{3F749D7C-1C49-4FDC-A915-E47EBAF5E794}" type="presParOf" srcId="{5C0CE7BE-E97C-431F-A0F3-CBB30ACC0560}" destId="{A0476C98-6700-4B25-893E-6E42A282A4E8}" srcOrd="3" destOrd="0" presId="urn:microsoft.com/office/officeart/2018/2/layout/IconVerticalSolidList"/>
    <dgm:cxn modelId="{64CD20D2-3DF3-490B-97C6-DEAEE7B9A7BB}" type="presParOf" srcId="{A78884E4-742D-418B-9D91-4EF7DF493FA5}" destId="{0D9780EC-A484-45AA-B538-BB4330603E68}" srcOrd="1" destOrd="0" presId="urn:microsoft.com/office/officeart/2018/2/layout/IconVerticalSolidList"/>
    <dgm:cxn modelId="{55C1237D-5E39-46EE-88C6-FA3B98F053A6}" type="presParOf" srcId="{A78884E4-742D-418B-9D91-4EF7DF493FA5}" destId="{C901AC6D-1715-45C2-9174-13A02FB7F988}" srcOrd="2" destOrd="0" presId="urn:microsoft.com/office/officeart/2018/2/layout/IconVerticalSolidList"/>
    <dgm:cxn modelId="{BBC8B18F-7C1B-4AE5-97B9-A03A0BE4DD18}" type="presParOf" srcId="{C901AC6D-1715-45C2-9174-13A02FB7F988}" destId="{BDBC9F79-3171-4CCB-8949-AAA25AE459F5}" srcOrd="0" destOrd="0" presId="urn:microsoft.com/office/officeart/2018/2/layout/IconVerticalSolidList"/>
    <dgm:cxn modelId="{2522E3CD-9CA4-491D-8F70-032B4741C2FF}" type="presParOf" srcId="{C901AC6D-1715-45C2-9174-13A02FB7F988}" destId="{CEF1E377-49B1-4013-8A01-8D6471D5F79F}" srcOrd="1" destOrd="0" presId="urn:microsoft.com/office/officeart/2018/2/layout/IconVerticalSolidList"/>
    <dgm:cxn modelId="{B16452F3-A0F6-40AC-9DC3-8D120AE6F330}" type="presParOf" srcId="{C901AC6D-1715-45C2-9174-13A02FB7F988}" destId="{0EC44C8D-3FE7-46A7-BA1F-1C93BFC72985}" srcOrd="2" destOrd="0" presId="urn:microsoft.com/office/officeart/2018/2/layout/IconVerticalSolidList"/>
    <dgm:cxn modelId="{576CBAA3-B36A-4A57-8D05-E7938F0C16BA}" type="presParOf" srcId="{C901AC6D-1715-45C2-9174-13A02FB7F988}" destId="{4C1B2E97-5FD0-4750-8724-0CE7CB9BAA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65A15-88A6-4F53-B1A8-FC6E926DCEFE}">
      <dsp:nvSpPr>
        <dsp:cNvPr id="0" name=""/>
        <dsp:cNvSpPr/>
      </dsp:nvSpPr>
      <dsp:spPr>
        <a:xfrm>
          <a:off x="0" y="649466"/>
          <a:ext cx="4988781" cy="11990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52EC9-4D84-49A3-AE9B-6866B70136E3}">
      <dsp:nvSpPr>
        <dsp:cNvPr id="0" name=""/>
        <dsp:cNvSpPr/>
      </dsp:nvSpPr>
      <dsp:spPr>
        <a:xfrm>
          <a:off x="362701" y="919244"/>
          <a:ext cx="659458" cy="6594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76C98-6700-4B25-893E-6E42A282A4E8}">
      <dsp:nvSpPr>
        <dsp:cNvPr id="0" name=""/>
        <dsp:cNvSpPr/>
      </dsp:nvSpPr>
      <dsp:spPr>
        <a:xfrm>
          <a:off x="1384862" y="649466"/>
          <a:ext cx="3603918" cy="1199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96" tIns="126896" rIns="126896" bIns="1268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Clinical laboratories </a:t>
          </a:r>
        </a:p>
      </dsp:txBody>
      <dsp:txXfrm>
        <a:off x="1384862" y="649466"/>
        <a:ext cx="3603918" cy="1199014"/>
      </dsp:txXfrm>
    </dsp:sp>
    <dsp:sp modelId="{BDBC9F79-3171-4CCB-8949-AAA25AE459F5}">
      <dsp:nvSpPr>
        <dsp:cNvPr id="0" name=""/>
        <dsp:cNvSpPr/>
      </dsp:nvSpPr>
      <dsp:spPr>
        <a:xfrm>
          <a:off x="0" y="2148234"/>
          <a:ext cx="4988781" cy="11990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1E377-49B1-4013-8A01-8D6471D5F79F}">
      <dsp:nvSpPr>
        <dsp:cNvPr id="0" name=""/>
        <dsp:cNvSpPr/>
      </dsp:nvSpPr>
      <dsp:spPr>
        <a:xfrm>
          <a:off x="362701" y="2418013"/>
          <a:ext cx="659458" cy="6594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B2E97-5FD0-4750-8724-0CE7CB9BAAF0}">
      <dsp:nvSpPr>
        <dsp:cNvPr id="0" name=""/>
        <dsp:cNvSpPr/>
      </dsp:nvSpPr>
      <dsp:spPr>
        <a:xfrm>
          <a:off x="1384862" y="2148234"/>
          <a:ext cx="3603918" cy="1199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96" tIns="126896" rIns="126896" bIns="1268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Dataset of 17,092 images</a:t>
          </a:r>
        </a:p>
      </dsp:txBody>
      <dsp:txXfrm>
        <a:off x="1384862" y="2148234"/>
        <a:ext cx="3603918" cy="119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5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76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5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6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7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4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97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5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5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3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Video 19" descr="3D White Paint Floating">
            <a:extLst>
              <a:ext uri="{FF2B5EF4-FFF2-40B4-BE49-F238E27FC236}">
                <a16:creationId xmlns:a16="http://schemas.microsoft.com/office/drawing/2014/main" id="{1E71EA7E-153D-D6F4-2159-46A49D8486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130" r="1" b="1"/>
          <a:stretch/>
        </p:blipFill>
        <p:spPr>
          <a:xfrm>
            <a:off x="-148" y="-5291"/>
            <a:ext cx="12192000" cy="6868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7ACFF5-6294-AC6E-267D-4EA83CD28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554937" y="-1560223"/>
            <a:ext cx="6858000" cy="99678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7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0038" y="934541"/>
            <a:ext cx="10331449" cy="4992275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9309"/>
              <a:gd name="connsiteY0" fmla="*/ 1723425 h 4920343"/>
              <a:gd name="connsiteX1" fmla="*/ 3515 w 9989309"/>
              <a:gd name="connsiteY1" fmla="*/ 0 h 4920343"/>
              <a:gd name="connsiteX2" fmla="*/ 9989309 w 9989309"/>
              <a:gd name="connsiteY2" fmla="*/ 0 h 4920343"/>
              <a:gd name="connsiteX3" fmla="*/ 9989309 w 9989309"/>
              <a:gd name="connsiteY3" fmla="*/ 4920343 h 4920343"/>
              <a:gd name="connsiteX4" fmla="*/ 3515 w 9989309"/>
              <a:gd name="connsiteY4" fmla="*/ 4920343 h 4920343"/>
              <a:gd name="connsiteX5" fmla="*/ 3515 w 9989309"/>
              <a:gd name="connsiteY5" fmla="*/ 4119525 h 4920343"/>
              <a:gd name="connsiteX0" fmla="*/ 10620 w 9985870"/>
              <a:gd name="connsiteY0" fmla="*/ 1768218 h 4920343"/>
              <a:gd name="connsiteX1" fmla="*/ 76 w 9985870"/>
              <a:gd name="connsiteY1" fmla="*/ 0 h 4920343"/>
              <a:gd name="connsiteX2" fmla="*/ 9985870 w 9985870"/>
              <a:gd name="connsiteY2" fmla="*/ 0 h 4920343"/>
              <a:gd name="connsiteX3" fmla="*/ 9985870 w 9985870"/>
              <a:gd name="connsiteY3" fmla="*/ 4920343 h 4920343"/>
              <a:gd name="connsiteX4" fmla="*/ 76 w 9985870"/>
              <a:gd name="connsiteY4" fmla="*/ 4920343 h 4920343"/>
              <a:gd name="connsiteX5" fmla="*/ 76 w 9985870"/>
              <a:gd name="connsiteY5" fmla="*/ 4119525 h 4920343"/>
              <a:gd name="connsiteX0" fmla="*/ 0 w 9987551"/>
              <a:gd name="connsiteY0" fmla="*/ 1884678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  <a:gd name="connsiteX0" fmla="*/ 0 w 9987551"/>
              <a:gd name="connsiteY0" fmla="*/ 1916929 h 4920343"/>
              <a:gd name="connsiteX1" fmla="*/ 1757 w 9987551"/>
              <a:gd name="connsiteY1" fmla="*/ 0 h 4920343"/>
              <a:gd name="connsiteX2" fmla="*/ 9987551 w 9987551"/>
              <a:gd name="connsiteY2" fmla="*/ 0 h 4920343"/>
              <a:gd name="connsiteX3" fmla="*/ 9987551 w 9987551"/>
              <a:gd name="connsiteY3" fmla="*/ 4920343 h 4920343"/>
              <a:gd name="connsiteX4" fmla="*/ 1757 w 9987551"/>
              <a:gd name="connsiteY4" fmla="*/ 4920343 h 4920343"/>
              <a:gd name="connsiteX5" fmla="*/ 1757 w 9987551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7551" h="4920343">
                <a:moveTo>
                  <a:pt x="0" y="1916929"/>
                </a:moveTo>
                <a:cubicBezTo>
                  <a:pt x="1172" y="1342454"/>
                  <a:pt x="585" y="574475"/>
                  <a:pt x="1757" y="0"/>
                </a:cubicBezTo>
                <a:lnTo>
                  <a:pt x="9987551" y="0"/>
                </a:lnTo>
                <a:lnTo>
                  <a:pt x="9987551" y="4920343"/>
                </a:lnTo>
                <a:lnTo>
                  <a:pt x="1757" y="4920343"/>
                </a:lnTo>
                <a:lnTo>
                  <a:pt x="1757" y="4119525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9727C-806D-C69E-4CC5-8DE5605F5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3" y="2874682"/>
            <a:ext cx="4261400" cy="1660280"/>
          </a:xfrm>
          <a:noFill/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White blood cells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1E89E-DB1D-75AC-195B-85D50828F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261401" cy="619145"/>
          </a:xfrm>
          <a:noFill/>
        </p:spPr>
        <p:txBody>
          <a:bodyPr anchor="t">
            <a:normAutofit/>
          </a:bodyPr>
          <a:lstStyle/>
          <a:p>
            <a:r>
              <a:rPr lang="es-PR">
                <a:solidFill>
                  <a:srgbClr val="FFFFFF"/>
                </a:solidFill>
              </a:rPr>
              <a:t>Taisgaly Velez</a:t>
            </a:r>
          </a:p>
        </p:txBody>
      </p:sp>
    </p:spTree>
    <p:extLst>
      <p:ext uri="{BB962C8B-B14F-4D97-AF65-F5344CB8AC3E}">
        <p14:creationId xmlns:p14="http://schemas.microsoft.com/office/powerpoint/2010/main" val="338498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Dark floating bulbs with one lit up brightly">
            <a:extLst>
              <a:ext uri="{FF2B5EF4-FFF2-40B4-BE49-F238E27FC236}">
                <a16:creationId xmlns:a16="http://schemas.microsoft.com/office/drawing/2014/main" id="{3A8E67E6-D524-F3C5-A5A9-7C7293CDB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694" b="31056"/>
          <a:stretch/>
        </p:blipFill>
        <p:spPr>
          <a:xfrm>
            <a:off x="20" y="10"/>
            <a:ext cx="1219198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D116A30-2A9E-3B9D-13D5-D633F2105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30" y="4727954"/>
            <a:ext cx="12192001" cy="2128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139E6A-94CB-3729-1976-2DCA57C2B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30" y="1112"/>
            <a:ext cx="12195029" cy="379044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C9C4C-C15F-BB1B-E77F-EE7C3EE8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75" y="703736"/>
            <a:ext cx="4285881" cy="12251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spc="53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F70A2C4-3347-EF31-F002-FB70BC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4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2C3B9A-B4D2-F54D-15F0-06653E183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8CEB5-F191-9D3E-BAC0-B0E21272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D2270865-4E94-2023-3F49-3F0891668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003" r="5695" b="-2"/>
          <a:stretch/>
        </p:blipFill>
        <p:spPr>
          <a:xfrm>
            <a:off x="20" y="-1"/>
            <a:ext cx="4654276" cy="685799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464ED38-224B-AB8F-2B4A-18C5B2BE0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884" y="931856"/>
            <a:ext cx="10318890" cy="4994960"/>
          </a:xfrm>
          <a:custGeom>
            <a:avLst/>
            <a:gdLst>
              <a:gd name="connsiteX0" fmla="*/ 0 w 4172596"/>
              <a:gd name="connsiteY0" fmla="*/ 0 h 4952999"/>
              <a:gd name="connsiteX1" fmla="*/ 4172596 w 4172596"/>
              <a:gd name="connsiteY1" fmla="*/ 0 h 4952999"/>
              <a:gd name="connsiteX2" fmla="*/ 4172596 w 4172596"/>
              <a:gd name="connsiteY2" fmla="*/ 342900 h 4952999"/>
              <a:gd name="connsiteX3" fmla="*/ 3239761 w 4172596"/>
              <a:gd name="connsiteY3" fmla="*/ 342900 h 4952999"/>
              <a:gd name="connsiteX4" fmla="*/ 3239761 w 4172596"/>
              <a:gd name="connsiteY4" fmla="*/ 1934392 h 4952999"/>
              <a:gd name="connsiteX5" fmla="*/ 4172596 w 4172596"/>
              <a:gd name="connsiteY5" fmla="*/ 1934392 h 4952999"/>
              <a:gd name="connsiteX6" fmla="*/ 4172596 w 4172596"/>
              <a:gd name="connsiteY6" fmla="*/ 4952999 h 4952999"/>
              <a:gd name="connsiteX7" fmla="*/ 0 w 4172596"/>
              <a:gd name="connsiteY7" fmla="*/ 4952999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8" fmla="*/ 3331201 w 4172596"/>
              <a:gd name="connsiteY8" fmla="*/ 2025832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  <a:gd name="connsiteX6" fmla="*/ 3239761 w 4172596"/>
              <a:gd name="connsiteY6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2596" h="4952999">
                <a:moveTo>
                  <a:pt x="4172596" y="1934392"/>
                </a:moveTo>
                <a:lnTo>
                  <a:pt x="4172596" y="4952999"/>
                </a:lnTo>
                <a:lnTo>
                  <a:pt x="0" y="4952999"/>
                </a:lnTo>
                <a:lnTo>
                  <a:pt x="0" y="0"/>
                </a:lnTo>
                <a:lnTo>
                  <a:pt x="4172596" y="0"/>
                </a:lnTo>
                <a:lnTo>
                  <a:pt x="4172596" y="342900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F7536-E43B-95D1-69D1-92AC9503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86" y="1319622"/>
            <a:ext cx="3481988" cy="1591492"/>
          </a:xfrm>
          <a:noFill/>
        </p:spPr>
        <p:txBody>
          <a:bodyPr>
            <a:normAutofit/>
          </a:bodyPr>
          <a:lstStyle/>
          <a:p>
            <a:r>
              <a:rPr lang="es-PR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29A327E-E857-C332-C677-80930E925F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2600" y="1495741"/>
          <a:ext cx="4988781" cy="3996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933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ABBA-806D-947E-8D99-881BCCF5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AC9D6-543B-5F88-2FDB-E92B2095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806" y="1003460"/>
            <a:ext cx="5750387" cy="4851079"/>
          </a:xfrm>
        </p:spPr>
      </p:pic>
    </p:spTree>
    <p:extLst>
      <p:ext uri="{BB962C8B-B14F-4D97-AF65-F5344CB8AC3E}">
        <p14:creationId xmlns:p14="http://schemas.microsoft.com/office/powerpoint/2010/main" val="3363801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CDF2-2ECA-9026-F98D-761323B7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R"/>
          </a:p>
        </p:txBody>
      </p:sp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ACEDDF2E-070C-592C-6E0A-60E11FA2D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301" y="3610901"/>
            <a:ext cx="2133600" cy="2133600"/>
          </a:xfrm>
        </p:spPr>
      </p:pic>
      <p:pic>
        <p:nvPicPr>
          <p:cNvPr id="7" name="Picture 6" descr="A close-up of a cell&#10;&#10;Description automatically generated">
            <a:extLst>
              <a:ext uri="{FF2B5EF4-FFF2-40B4-BE49-F238E27FC236}">
                <a16:creationId xmlns:a16="http://schemas.microsoft.com/office/drawing/2014/main" id="{CA2B96C1-9DD3-485F-BA65-3E25FC338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15" y="1113499"/>
            <a:ext cx="2133600" cy="2133600"/>
          </a:xfrm>
          <a:prstGeom prst="rect">
            <a:avLst/>
          </a:prstGeom>
        </p:spPr>
      </p:pic>
      <p:pic>
        <p:nvPicPr>
          <p:cNvPr id="9" name="Picture 8" descr="A close-up of a cell&#10;&#10;Description automatically generated">
            <a:extLst>
              <a:ext uri="{FF2B5EF4-FFF2-40B4-BE49-F238E27FC236}">
                <a16:creationId xmlns:a16="http://schemas.microsoft.com/office/drawing/2014/main" id="{92DC54A3-BA75-25CB-78DE-5CDF4CC0A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00" y="3610901"/>
            <a:ext cx="2133600" cy="2133600"/>
          </a:xfrm>
          <a:prstGeom prst="rect">
            <a:avLst/>
          </a:prstGeom>
        </p:spPr>
      </p:pic>
      <p:pic>
        <p:nvPicPr>
          <p:cNvPr id="13" name="Picture 12" descr="A blue round object in a circle&#10;&#10;Description automatically generated with medium confidence">
            <a:extLst>
              <a:ext uri="{FF2B5EF4-FFF2-40B4-BE49-F238E27FC236}">
                <a16:creationId xmlns:a16="http://schemas.microsoft.com/office/drawing/2014/main" id="{4C554658-6FF3-4125-E412-0B6585989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33" y="1121871"/>
            <a:ext cx="2133600" cy="2133600"/>
          </a:xfrm>
          <a:prstGeom prst="rect">
            <a:avLst/>
          </a:prstGeom>
        </p:spPr>
      </p:pic>
      <p:pic>
        <p:nvPicPr>
          <p:cNvPr id="15" name="Picture 14" descr="A close-up of a cell&#10;&#10;Description automatically generated">
            <a:extLst>
              <a:ext uri="{FF2B5EF4-FFF2-40B4-BE49-F238E27FC236}">
                <a16:creationId xmlns:a16="http://schemas.microsoft.com/office/drawing/2014/main" id="{585D9BE1-1FAC-E761-A896-310945512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79" y="1113499"/>
            <a:ext cx="2133600" cy="2133600"/>
          </a:xfrm>
          <a:prstGeom prst="rect">
            <a:avLst/>
          </a:prstGeom>
        </p:spPr>
      </p:pic>
      <p:pic>
        <p:nvPicPr>
          <p:cNvPr id="17" name="Picture 16" descr="A close-up of a cell&#10;&#10;Description automatically generated">
            <a:extLst>
              <a:ext uri="{FF2B5EF4-FFF2-40B4-BE49-F238E27FC236}">
                <a16:creationId xmlns:a16="http://schemas.microsoft.com/office/drawing/2014/main" id="{63992B55-6FC0-D40E-C696-23F4AD828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96" y="1121871"/>
            <a:ext cx="2133600" cy="2133600"/>
          </a:xfrm>
          <a:prstGeom prst="rect">
            <a:avLst/>
          </a:prstGeom>
        </p:spPr>
      </p:pic>
      <p:pic>
        <p:nvPicPr>
          <p:cNvPr id="19" name="Picture 18" descr="A close-up of a purple cell&#10;&#10;Description automatically generated">
            <a:extLst>
              <a:ext uri="{FF2B5EF4-FFF2-40B4-BE49-F238E27FC236}">
                <a16:creationId xmlns:a16="http://schemas.microsoft.com/office/drawing/2014/main" id="{DC374A0D-4CA8-59AE-E7D3-A6173BCA9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15" y="3610901"/>
            <a:ext cx="2133600" cy="2133600"/>
          </a:xfrm>
          <a:prstGeom prst="rect">
            <a:avLst/>
          </a:prstGeom>
        </p:spPr>
      </p:pic>
      <p:pic>
        <p:nvPicPr>
          <p:cNvPr id="21" name="Picture 20" descr="A close-up of a purple cell&#10;&#10;Description automatically generated">
            <a:extLst>
              <a:ext uri="{FF2B5EF4-FFF2-40B4-BE49-F238E27FC236}">
                <a16:creationId xmlns:a16="http://schemas.microsoft.com/office/drawing/2014/main" id="{8D589CB7-EDA5-4B07-1FBB-636801E01B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340" y="3610901"/>
            <a:ext cx="2133600" cy="2133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07C200-D723-6E39-6615-ECDFCEAC4C03}"/>
              </a:ext>
            </a:extLst>
          </p:cNvPr>
          <p:cNvSpPr txBox="1"/>
          <p:nvPr/>
        </p:nvSpPr>
        <p:spPr>
          <a:xfrm>
            <a:off x="1564692" y="2785434"/>
            <a:ext cx="1720645" cy="461665"/>
          </a:xfrm>
          <a:prstGeom prst="rect">
            <a:avLst/>
          </a:prstGeom>
          <a:solidFill>
            <a:schemeClr val="accent1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R" sz="2400" b="1" dirty="0"/>
              <a:t>eosinophil</a:t>
            </a:r>
            <a:endParaRPr lang="es-P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2CA99E-237F-37E1-41D2-EDA6566249BA}"/>
              </a:ext>
            </a:extLst>
          </p:cNvPr>
          <p:cNvSpPr txBox="1"/>
          <p:nvPr/>
        </p:nvSpPr>
        <p:spPr>
          <a:xfrm>
            <a:off x="8727310" y="2802178"/>
            <a:ext cx="1720645" cy="461665"/>
          </a:xfrm>
          <a:prstGeom prst="rect">
            <a:avLst/>
          </a:prstGeom>
          <a:solidFill>
            <a:schemeClr val="accent1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R" sz="2400" b="1" dirty="0" err="1"/>
              <a:t>lymphocyte</a:t>
            </a:r>
            <a:endParaRPr lang="es-P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5289EF-9E4C-526B-2487-4AE5D87DC768}"/>
              </a:ext>
            </a:extLst>
          </p:cNvPr>
          <p:cNvSpPr txBox="1"/>
          <p:nvPr/>
        </p:nvSpPr>
        <p:spPr>
          <a:xfrm>
            <a:off x="6389256" y="2793806"/>
            <a:ext cx="1720645" cy="461665"/>
          </a:xfrm>
          <a:prstGeom prst="rect">
            <a:avLst/>
          </a:prstGeom>
          <a:solidFill>
            <a:schemeClr val="accent1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R" sz="2400" b="1" dirty="0" err="1"/>
              <a:t>monocyte</a:t>
            </a:r>
            <a:endParaRPr lang="es-P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EAD05C-05FC-EEEF-4FCF-CBF09860DC4C}"/>
              </a:ext>
            </a:extLst>
          </p:cNvPr>
          <p:cNvSpPr txBox="1"/>
          <p:nvPr/>
        </p:nvSpPr>
        <p:spPr>
          <a:xfrm>
            <a:off x="3976974" y="2785433"/>
            <a:ext cx="1720645" cy="461665"/>
          </a:xfrm>
          <a:prstGeom prst="rect">
            <a:avLst/>
          </a:prstGeom>
          <a:solidFill>
            <a:schemeClr val="accent1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R" sz="2400" b="1" dirty="0" err="1"/>
              <a:t>neutrophil</a:t>
            </a:r>
            <a:endParaRPr lang="es-PR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CECD6-4484-D374-5242-11F5973F690E}"/>
              </a:ext>
            </a:extLst>
          </p:cNvPr>
          <p:cNvSpPr txBox="1"/>
          <p:nvPr/>
        </p:nvSpPr>
        <p:spPr>
          <a:xfrm>
            <a:off x="1520060" y="5282836"/>
            <a:ext cx="1720645" cy="461665"/>
          </a:xfrm>
          <a:prstGeom prst="rect">
            <a:avLst/>
          </a:prstGeom>
          <a:solidFill>
            <a:schemeClr val="accent1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R" sz="2400" b="1" dirty="0" err="1"/>
              <a:t>ig</a:t>
            </a:r>
            <a:endParaRPr lang="es-P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25526-A35D-B21B-9DA1-D4AEE7E1E4C2}"/>
              </a:ext>
            </a:extLst>
          </p:cNvPr>
          <p:cNvSpPr txBox="1"/>
          <p:nvPr/>
        </p:nvSpPr>
        <p:spPr>
          <a:xfrm>
            <a:off x="6389256" y="5282836"/>
            <a:ext cx="1798326" cy="461665"/>
          </a:xfrm>
          <a:prstGeom prst="rect">
            <a:avLst/>
          </a:prstGeom>
          <a:solidFill>
            <a:schemeClr val="accent1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R" sz="2400" b="1" dirty="0" err="1"/>
              <a:t>erythroblast</a:t>
            </a:r>
            <a:endParaRPr lang="es-P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F393B3-6758-FBED-4FC9-FC5BC6B11057}"/>
              </a:ext>
            </a:extLst>
          </p:cNvPr>
          <p:cNvSpPr txBox="1"/>
          <p:nvPr/>
        </p:nvSpPr>
        <p:spPr>
          <a:xfrm>
            <a:off x="4032778" y="5282836"/>
            <a:ext cx="1720645" cy="461665"/>
          </a:xfrm>
          <a:prstGeom prst="rect">
            <a:avLst/>
          </a:prstGeom>
          <a:solidFill>
            <a:schemeClr val="accent1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R" sz="2400" b="1" dirty="0" err="1"/>
              <a:t>basophil</a:t>
            </a:r>
            <a:endParaRPr lang="es-P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631FEE-2743-ABF2-C6FF-BF3CFE269B0D}"/>
              </a:ext>
            </a:extLst>
          </p:cNvPr>
          <p:cNvSpPr txBox="1"/>
          <p:nvPr/>
        </p:nvSpPr>
        <p:spPr>
          <a:xfrm>
            <a:off x="8744817" y="5282836"/>
            <a:ext cx="1720645" cy="461665"/>
          </a:xfrm>
          <a:prstGeom prst="rect">
            <a:avLst/>
          </a:prstGeom>
          <a:solidFill>
            <a:schemeClr val="accent1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R" sz="2400" b="1" dirty="0" err="1"/>
              <a:t>platelet</a:t>
            </a:r>
            <a:endParaRPr lang="es-PR" b="1" dirty="0"/>
          </a:p>
        </p:txBody>
      </p:sp>
    </p:spTree>
    <p:extLst>
      <p:ext uri="{BB962C8B-B14F-4D97-AF65-F5344CB8AC3E}">
        <p14:creationId xmlns:p14="http://schemas.microsoft.com/office/powerpoint/2010/main" val="350084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C618-6CCA-4595-3488-F742419C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R" dirty="0" err="1"/>
              <a:t>code</a:t>
            </a:r>
            <a:endParaRPr lang="es-P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0DF174-7529-FBB4-E29C-0317C8460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42296" y="2636944"/>
            <a:ext cx="7533801" cy="1401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67DAB-8E5B-87B1-B060-0E88C2A6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46" y="4221056"/>
            <a:ext cx="1916508" cy="12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1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AFDCCA3-5CE7-058C-1962-A071B764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4CF1-EE7F-86B3-94A8-3CD26A1AD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936887"/>
            <a:ext cx="5160067" cy="496861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3D42469-D8CA-A882-9BB2-89B497F6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950441"/>
            <a:ext cx="3476578" cy="180145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prediction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49BA45-E8A2-3E2D-7694-688E71AA2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2890881"/>
            <a:ext cx="3476578" cy="30527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Support Vector Classifier (SVC)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Accuracy = 89%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neutrophil </a:t>
            </a:r>
          </a:p>
        </p:txBody>
      </p:sp>
      <p:pic>
        <p:nvPicPr>
          <p:cNvPr id="9" name="Content Placeholder 8" descr="A close-up of a cell&#10;&#10;Description automatically generated">
            <a:extLst>
              <a:ext uri="{FF2B5EF4-FFF2-40B4-BE49-F238E27FC236}">
                <a16:creationId xmlns:a16="http://schemas.microsoft.com/office/drawing/2014/main" id="{43ED0E5E-5FDB-5B64-F8DE-5AAF62AB22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" b="3322"/>
          <a:stretch/>
        </p:blipFill>
        <p:spPr>
          <a:xfrm>
            <a:off x="6690502" y="1606437"/>
            <a:ext cx="3905531" cy="364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7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7E26772-EAFC-10BB-4659-99BF2A8A1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AEFA6A-E623-CF1A-3DDF-C38D3A7E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885" y="934542"/>
            <a:ext cx="5646584" cy="49909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1627C7-8FEB-CF61-01B6-1F7B326F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743200"/>
            <a:ext cx="4186409" cy="1828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530" dirty="0"/>
              <a:t>Teachable machine with google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B4DC2-6B46-B14C-2DC6-998D9AD44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691" y="4572000"/>
            <a:ext cx="4186410" cy="710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Accuracy = 95%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E521BB-5A60-4D56-AF5A-E3C5BB20D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0537" y="914400"/>
            <a:ext cx="2640326" cy="50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4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7E26772-EAFC-10BB-4659-99BF2A8A1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EFA6A-E623-CF1A-3DDF-C38D3A7E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243" y="914400"/>
            <a:ext cx="3051355" cy="498412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E006D2-A2A9-2DBC-E6B5-B2380198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597225"/>
            <a:ext cx="4502426" cy="238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spc="530"/>
              <a:t>Analysis and findings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578A3F-4355-49ED-CE25-8B3A033B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413956"/>
            <a:ext cx="4502426" cy="1013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dirty="0"/>
              <a:t>TensorFlow is better</a:t>
            </a:r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9F3F4C5F-5C1D-89ED-AB47-D46AF51FC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7331" y="1938184"/>
            <a:ext cx="2973112" cy="2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A7E8276-E7F8-D393-6F54-0BF8862C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DFE30-E9B4-B520-D9CF-5181D140E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34648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background of data">
            <a:extLst>
              <a:ext uri="{FF2B5EF4-FFF2-40B4-BE49-F238E27FC236}">
                <a16:creationId xmlns:a16="http://schemas.microsoft.com/office/drawing/2014/main" id="{8B7CD0BF-37FE-6366-4DA4-999B9BF6C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4891" r="23309"/>
          <a:stretch/>
        </p:blipFill>
        <p:spPr>
          <a:xfrm>
            <a:off x="-1" y="10"/>
            <a:ext cx="753464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BC966-DB22-2A8A-467F-6D9A75DF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85" y="3994511"/>
            <a:ext cx="4054887" cy="1591492"/>
          </a:xfrm>
          <a:noFill/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Future machine learning model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2BFDC-CCD3-02C4-FA3C-10E18EFD9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681" y="914400"/>
            <a:ext cx="2811544" cy="5029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with other conditions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A35A5E-99B4-DBDF-D46C-B415D1F42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35881" y="931855"/>
            <a:ext cx="5657097" cy="4992273"/>
          </a:xfrm>
          <a:custGeom>
            <a:avLst/>
            <a:gdLst>
              <a:gd name="connsiteX0" fmla="*/ 0 w 4172596"/>
              <a:gd name="connsiteY0" fmla="*/ 0 h 4952999"/>
              <a:gd name="connsiteX1" fmla="*/ 4172596 w 4172596"/>
              <a:gd name="connsiteY1" fmla="*/ 0 h 4952999"/>
              <a:gd name="connsiteX2" fmla="*/ 4172596 w 4172596"/>
              <a:gd name="connsiteY2" fmla="*/ 342900 h 4952999"/>
              <a:gd name="connsiteX3" fmla="*/ 3239761 w 4172596"/>
              <a:gd name="connsiteY3" fmla="*/ 342900 h 4952999"/>
              <a:gd name="connsiteX4" fmla="*/ 3239761 w 4172596"/>
              <a:gd name="connsiteY4" fmla="*/ 1934392 h 4952999"/>
              <a:gd name="connsiteX5" fmla="*/ 4172596 w 4172596"/>
              <a:gd name="connsiteY5" fmla="*/ 1934392 h 4952999"/>
              <a:gd name="connsiteX6" fmla="*/ 4172596 w 4172596"/>
              <a:gd name="connsiteY6" fmla="*/ 4952999 h 4952999"/>
              <a:gd name="connsiteX7" fmla="*/ 0 w 4172596"/>
              <a:gd name="connsiteY7" fmla="*/ 4952999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8" fmla="*/ 3331201 w 4172596"/>
              <a:gd name="connsiteY8" fmla="*/ 2025832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  <a:gd name="connsiteX6" fmla="*/ 3239761 w 4172596"/>
              <a:gd name="connsiteY6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2596" h="4952999">
                <a:moveTo>
                  <a:pt x="4172596" y="1934392"/>
                </a:moveTo>
                <a:lnTo>
                  <a:pt x="4172596" y="4952999"/>
                </a:lnTo>
                <a:lnTo>
                  <a:pt x="0" y="4952999"/>
                </a:lnTo>
                <a:lnTo>
                  <a:pt x="0" y="0"/>
                </a:lnTo>
                <a:lnTo>
                  <a:pt x="4172596" y="0"/>
                </a:lnTo>
                <a:lnTo>
                  <a:pt x="4172596" y="342900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72567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RegularSeedRightStep">
      <a:dk1>
        <a:srgbClr val="000000"/>
      </a:dk1>
      <a:lt1>
        <a:srgbClr val="FFFFFF"/>
      </a:lt1>
      <a:dk2>
        <a:srgbClr val="1C2F32"/>
      </a:dk2>
      <a:lt2>
        <a:srgbClr val="F0F2F3"/>
      </a:lt2>
      <a:accent1>
        <a:srgbClr val="C38F4D"/>
      </a:accent1>
      <a:accent2>
        <a:srgbClr val="A8A538"/>
      </a:accent2>
      <a:accent3>
        <a:srgbClr val="84AE44"/>
      </a:accent3>
      <a:accent4>
        <a:srgbClr val="51B13B"/>
      </a:accent4>
      <a:accent5>
        <a:srgbClr val="48B661"/>
      </a:accent5>
      <a:accent6>
        <a:srgbClr val="3BB187"/>
      </a:accent6>
      <a:hlink>
        <a:srgbClr val="4279C0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4145</TotalTime>
  <Words>61</Words>
  <Application>Microsoft Office PowerPoint</Application>
  <PresentationFormat>Widescreen</PresentationFormat>
  <Paragraphs>27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Trade Gothic Next Cond</vt:lpstr>
      <vt:lpstr>Trade Gothic Next Light</vt:lpstr>
      <vt:lpstr>LimelightVTI</vt:lpstr>
      <vt:lpstr>White blood cells Classification</vt:lpstr>
      <vt:lpstr>Introduction</vt:lpstr>
      <vt:lpstr>PowerPoint Presentation</vt:lpstr>
      <vt:lpstr>PowerPoint Presentation</vt:lpstr>
      <vt:lpstr>code</vt:lpstr>
      <vt:lpstr>Model prediction</vt:lpstr>
      <vt:lpstr>Teachable machine with google</vt:lpstr>
      <vt:lpstr>Analysis and findings </vt:lpstr>
      <vt:lpstr>Future machine learning model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TAISGALY M VELEZ RODRIGUEZ</dc:creator>
  <cp:lastModifiedBy>TAISGALY M VELEZ RODRIGUEZ</cp:lastModifiedBy>
  <cp:revision>12</cp:revision>
  <dcterms:created xsi:type="dcterms:W3CDTF">2024-06-27T15:34:39Z</dcterms:created>
  <dcterms:modified xsi:type="dcterms:W3CDTF">2024-06-30T12:40:32Z</dcterms:modified>
</cp:coreProperties>
</file>